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57" r:id="rId4"/>
    <p:sldId id="259" r:id="rId5"/>
    <p:sldId id="260" r:id="rId6"/>
    <p:sldId id="269" r:id="rId7"/>
    <p:sldId id="270" r:id="rId8"/>
    <p:sldId id="271" r:id="rId9"/>
    <p:sldId id="274" r:id="rId10"/>
    <p:sldId id="267" r:id="rId11"/>
    <p:sldId id="268" r:id="rId12"/>
    <p:sldId id="276" r:id="rId13"/>
    <p:sldId id="280" r:id="rId14"/>
    <p:sldId id="275" r:id="rId15"/>
    <p:sldId id="279" r:id="rId16"/>
    <p:sldId id="278" r:id="rId17"/>
    <p:sldId id="277" r:id="rId18"/>
    <p:sldId id="282" r:id="rId19"/>
    <p:sldId id="290" r:id="rId20"/>
    <p:sldId id="291" r:id="rId21"/>
    <p:sldId id="288" r:id="rId22"/>
    <p:sldId id="289" r:id="rId23"/>
    <p:sldId id="292" r:id="rId24"/>
    <p:sldId id="293" r:id="rId25"/>
    <p:sldId id="264" r:id="rId26"/>
    <p:sldId id="261" r:id="rId27"/>
    <p:sldId id="258" r:id="rId28"/>
    <p:sldId id="262" r:id="rId29"/>
    <p:sldId id="263" r:id="rId30"/>
    <p:sldId id="283" r:id="rId31"/>
    <p:sldId id="281" r:id="rId32"/>
    <p:sldId id="286" r:id="rId33"/>
    <p:sldId id="301" r:id="rId34"/>
    <p:sldId id="285" r:id="rId35"/>
    <p:sldId id="287" r:id="rId36"/>
    <p:sldId id="300" r:id="rId37"/>
    <p:sldId id="297" r:id="rId38"/>
    <p:sldId id="298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7529" autoAdjust="0"/>
  </p:normalViewPr>
  <p:slideViewPr>
    <p:cSldViewPr>
      <p:cViewPr varScale="1">
        <p:scale>
          <a:sx n="99" d="100"/>
          <a:sy n="99" d="100"/>
        </p:scale>
        <p:origin x="-13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EE4F1FC-28B0-4DE9-8C24-D1F43DD5B001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28354E-8592-4F48-AFD2-064796838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32C2CB-55FA-466F-B9CB-FEBF8F877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Scrum and XP tend to focus on the development team:</a:t>
            </a:r>
            <a:r>
              <a:rPr lang="en-US" baseline="0" dirty="0" smtClean="0"/>
              <a:t> protecting them from management and limiting customer input around time boxes</a:t>
            </a:r>
            <a:endParaRPr lang="en-US" dirty="0" smtClean="0"/>
          </a:p>
          <a:p>
            <a:r>
              <a:rPr lang="en-US" dirty="0" smtClean="0"/>
              <a:t>Lean thinking focuses on the whole </a:t>
            </a:r>
            <a:r>
              <a:rPr lang="en-US" dirty="0" smtClean="0"/>
              <a:t>value </a:t>
            </a:r>
            <a:r>
              <a:rPr lang="en-US" dirty="0" smtClean="0"/>
              <a:t>stream:</a:t>
            </a:r>
            <a:r>
              <a:rPr lang="en-US" baseline="0" dirty="0" smtClean="0"/>
              <a:t> inclusive of management and customer based tasks and processes</a:t>
            </a:r>
            <a:endParaRPr lang="en-US" dirty="0" smtClean="0"/>
          </a:p>
          <a:p>
            <a:r>
              <a:rPr lang="en-US" dirty="0" smtClean="0"/>
              <a:t>Focus on the flow </a:t>
            </a:r>
            <a:r>
              <a:rPr lang="en-US" dirty="0" smtClean="0"/>
              <a:t>of value through entire process, not just development </a:t>
            </a:r>
            <a:r>
              <a:rPr lang="en-US" dirty="0" smtClean="0"/>
              <a:t>effort</a:t>
            </a:r>
            <a:r>
              <a:rPr lang="en-US" baseline="0" dirty="0" smtClean="0"/>
              <a:t> – from concept to cash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Defect </a:t>
            </a:r>
            <a:r>
              <a:rPr lang="en-US" dirty="0" smtClean="0"/>
              <a:t>prevention: increasing the quality of the products and services</a:t>
            </a:r>
          </a:p>
          <a:p>
            <a:r>
              <a:rPr lang="en-US" dirty="0" smtClean="0"/>
              <a:t>Rather than quality inspection:</a:t>
            </a:r>
            <a:r>
              <a:rPr lang="en-US" baseline="0" dirty="0" smtClean="0"/>
              <a:t> searching for bugs in the system after the system has been created – reverse engineering the functionality, to test it</a:t>
            </a:r>
            <a:endParaRPr lang="en-US" dirty="0" smtClean="0"/>
          </a:p>
          <a:p>
            <a:r>
              <a:rPr lang="en-US" baseline="0" dirty="0" smtClean="0"/>
              <a:t>Reduce lead </a:t>
            </a:r>
            <a:r>
              <a:rPr lang="en-US" baseline="0" dirty="0" smtClean="0"/>
              <a:t>time: deliver working, stable, valuable software to the customer more often</a:t>
            </a:r>
          </a:p>
          <a:p>
            <a:r>
              <a:rPr lang="en-US" baseline="0" dirty="0" smtClean="0"/>
              <a:t>Deliver exactly what’s needed, exactly when it’s needed, to exactly who needs it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Drawn from many other process improvement programs and </a:t>
            </a:r>
            <a:r>
              <a:rPr lang="en-US" dirty="0" smtClean="0"/>
              <a:t>sources: TQM, Six Sigma, </a:t>
            </a:r>
            <a:r>
              <a:rPr lang="en-US" dirty="0" err="1" smtClean="0"/>
              <a:t>ToC</a:t>
            </a:r>
            <a:r>
              <a:rPr lang="en-US" dirty="0" smtClean="0"/>
              <a:t>, Real Options, etc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stream mapping</a:t>
            </a:r>
          </a:p>
          <a:p>
            <a:r>
              <a:rPr lang="en-US" baseline="0" dirty="0" smtClean="0"/>
              <a:t>Showing all of the steps that it takes to get from input to delivered </a:t>
            </a:r>
            <a:r>
              <a:rPr lang="en-US" baseline="0" dirty="0" smtClean="0"/>
              <a:t>value</a:t>
            </a:r>
          </a:p>
          <a:p>
            <a:r>
              <a:rPr lang="en-US" baseline="0" dirty="0" smtClean="0"/>
              <a:t>Focus on value-add vs. non-value </a:t>
            </a:r>
            <a:r>
              <a:rPr lang="en-US" baseline="0" smtClean="0"/>
              <a:t>add time.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</a:t>
            </a:r>
            <a:r>
              <a:rPr lang="en-US" dirty="0" smtClean="0"/>
              <a:t>leveling:</a:t>
            </a:r>
            <a:r>
              <a:rPr lang="en-US" baseline="0" dirty="0" smtClean="0"/>
              <a:t>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 batches hide systemic problems</a:t>
            </a:r>
            <a:endParaRPr lang="en-US" dirty="0" smtClean="0"/>
          </a:p>
          <a:p>
            <a:r>
              <a:rPr lang="en-US" dirty="0" smtClean="0"/>
              <a:t>Large work items hide localized problems, take too long, reduce</a:t>
            </a:r>
            <a:r>
              <a:rPr lang="en-US" baseline="0" dirty="0" smtClean="0"/>
              <a:t> feedback and increased lead time</a:t>
            </a:r>
          </a:p>
          <a:p>
            <a:r>
              <a:rPr lang="en-US" dirty="0" smtClean="0"/>
              <a:t>Reducing variance </a:t>
            </a:r>
            <a:r>
              <a:rPr lang="en-US" dirty="0" smtClean="0"/>
              <a:t>in</a:t>
            </a:r>
            <a:r>
              <a:rPr lang="en-US" baseline="0" dirty="0" smtClean="0"/>
              <a:t> work </a:t>
            </a:r>
            <a:r>
              <a:rPr lang="en-US" baseline="0" dirty="0" smtClean="0"/>
              <a:t>items </a:t>
            </a:r>
            <a:r>
              <a:rPr lang="en-US" baseline="0" dirty="0" smtClean="0"/>
              <a:t>to balance flow of value and increase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Andon</a:t>
            </a:r>
            <a:r>
              <a:rPr lang="en-US" baseline="0" dirty="0" smtClean="0"/>
              <a:t> – stop the line when an error is found.</a:t>
            </a:r>
          </a:p>
          <a:p>
            <a:r>
              <a:rPr lang="en-US" baseline="0" dirty="0" err="1" smtClean="0"/>
              <a:t>Jidoka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autonomation</a:t>
            </a:r>
            <a:r>
              <a:rPr lang="en-US" baseline="0" dirty="0" smtClean="0"/>
              <a:t>. Automation with a human touch. Stop and fix it now. CI and broken builds. Big flashing lights,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Root cause analysis: 5 why’s</a:t>
            </a:r>
          </a:p>
          <a:p>
            <a:r>
              <a:rPr lang="en-US" dirty="0" smtClean="0"/>
              <a:t>Not who, but why</a:t>
            </a:r>
          </a:p>
          <a:p>
            <a:r>
              <a:rPr lang="en-US" dirty="0" err="1" smtClean="0"/>
              <a:t>Poka</a:t>
            </a:r>
            <a:r>
              <a:rPr lang="en-US" dirty="0" smtClean="0"/>
              <a:t>-Yoke</a:t>
            </a:r>
            <a:r>
              <a:rPr lang="en-US" baseline="0" dirty="0" smtClean="0"/>
              <a:t> - </a:t>
            </a:r>
            <a:r>
              <a:rPr lang="en-US" dirty="0" smtClean="0"/>
              <a:t>Mistake proofing: put in measures to prevent the problem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PDCA: plan do check act</a:t>
            </a:r>
          </a:p>
          <a:p>
            <a:r>
              <a:rPr lang="en-US" dirty="0" smtClean="0"/>
              <a:t>Process improvement</a:t>
            </a:r>
            <a:endParaRPr lang="en-US" b="0" dirty="0" smtClean="0"/>
          </a:p>
          <a:p>
            <a:r>
              <a:rPr lang="en-US" b="0" dirty="0" smtClean="0"/>
              <a:t>Kaizen: Continuous</a:t>
            </a:r>
            <a:r>
              <a:rPr lang="en-US" b="0" baseline="0" dirty="0" smtClean="0"/>
              <a:t> improvement</a:t>
            </a:r>
          </a:p>
          <a:p>
            <a:r>
              <a:rPr lang="en-US" b="0" baseline="0" dirty="0" smtClean="0"/>
              <a:t>Like peeling an onion that never ends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systems – authorizing</a:t>
            </a:r>
            <a:r>
              <a:rPr lang="en-US" baseline="0" dirty="0" smtClean="0"/>
              <a:t> work based on capacity, not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</a:t>
            </a:r>
            <a:r>
              <a:rPr lang="en-US" baseline="0" dirty="0" smtClean="0"/>
              <a:t> of pull systems: grocery store shelves</a:t>
            </a:r>
          </a:p>
          <a:p>
            <a:r>
              <a:rPr lang="en-US" baseline="0" dirty="0" smtClean="0"/>
              <a:t>Customer pulls value, causes work all the way back up the value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More work than </a:t>
            </a:r>
            <a:r>
              <a:rPr lang="en-US" dirty="0" smtClean="0"/>
              <a:t>time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leads to rush</a:t>
            </a:r>
            <a:r>
              <a:rPr lang="en-US" baseline="0" dirty="0" smtClean="0"/>
              <a:t> jobs and people just trying to push the work off to someone else</a:t>
            </a: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to schedule in non-predictable,</a:t>
            </a:r>
            <a:r>
              <a:rPr lang="en-US" baseline="0" dirty="0" smtClean="0"/>
              <a:t> non-linear system will cause delays</a:t>
            </a:r>
          </a:p>
          <a:p>
            <a:r>
              <a:rPr lang="en-US" baseline="0" dirty="0" smtClean="0"/>
              <a:t>“failed” iterations / sprints caused by delay and overbooking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 the capacity</a:t>
            </a:r>
            <a:r>
              <a:rPr lang="en-US" baseline="0" dirty="0" smtClean="0"/>
              <a:t> of the system and the individual resources</a:t>
            </a:r>
          </a:p>
          <a:p>
            <a:r>
              <a:rPr lang="en-US" baseline="0" dirty="0" smtClean="0"/>
              <a:t>Authorizing work by available capacity, not schedule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Balancing capacity and </a:t>
            </a:r>
            <a:r>
              <a:rPr lang="en-US" baseline="0" dirty="0" smtClean="0"/>
              <a:t>demand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Queues: protecting against bottleneck and starvation</a:t>
            </a:r>
          </a:p>
          <a:p>
            <a:r>
              <a:rPr lang="en-US" dirty="0" smtClean="0"/>
              <a:t>Facilitating hand off between resources / steps in process</a:t>
            </a:r>
          </a:p>
          <a:p>
            <a:r>
              <a:rPr lang="en-US" dirty="0" smtClean="0"/>
              <a:t>Managed inventory</a:t>
            </a:r>
          </a:p>
          <a:p>
            <a:r>
              <a:rPr lang="en-US" dirty="0" smtClean="0"/>
              <a:t>Step</a:t>
            </a:r>
            <a:r>
              <a:rPr lang="en-US" baseline="0" dirty="0" smtClean="0"/>
              <a:t> + Queue = WIP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Kanban: signal</a:t>
            </a:r>
            <a:r>
              <a:rPr lang="en-US" baseline="0" dirty="0" smtClean="0"/>
              <a:t> to do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Rhythm &amp; flow. Synchronizing</a:t>
            </a:r>
            <a:r>
              <a:rPr lang="en-US" baseline="0" dirty="0" smtClean="0"/>
              <a:t> the various aspects of a software development system and teams</a:t>
            </a:r>
          </a:p>
          <a:p>
            <a:r>
              <a:rPr lang="en-US" baseline="0" dirty="0" smtClean="0"/>
              <a:t>Time boxed iterations/sprints couple various synchronization points, artificially</a:t>
            </a:r>
          </a:p>
          <a:p>
            <a:r>
              <a:rPr lang="en-US" baseline="0" dirty="0" smtClean="0"/>
              <a:t>Decouple the rhythms of: planning work, start and stop of work, demoing value, delivering value, retrospectives and improving,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your </a:t>
            </a:r>
            <a:r>
              <a:rPr lang="en-US" dirty="0" smtClean="0"/>
              <a:t>process – your value stream</a:t>
            </a:r>
            <a:endParaRPr lang="en-US" dirty="0" smtClean="0"/>
          </a:p>
          <a:p>
            <a:r>
              <a:rPr lang="en-US" dirty="0" smtClean="0"/>
              <a:t>It’s your process, kanban won’t force </a:t>
            </a:r>
            <a:r>
              <a:rPr lang="en-US" dirty="0" smtClean="0"/>
              <a:t>any given steps </a:t>
            </a:r>
            <a:r>
              <a:rPr lang="en-US" dirty="0" smtClean="0"/>
              <a:t>on </a:t>
            </a:r>
            <a:r>
              <a:rPr lang="en-US" dirty="0" smtClean="0"/>
              <a:t>you</a:t>
            </a:r>
          </a:p>
          <a:p>
            <a:r>
              <a:rPr lang="en-US" dirty="0" smtClean="0"/>
              <a:t>Kanban is process control, not how</a:t>
            </a:r>
            <a:r>
              <a:rPr lang="en-US" baseline="0" dirty="0" smtClean="0"/>
              <a:t>-to process work to add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 work in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Recognize</a:t>
            </a:r>
            <a:r>
              <a:rPr lang="en-US" baseline="0" dirty="0" smtClean="0"/>
              <a:t> the inherent capacity of the system and the team, to get things done</a:t>
            </a:r>
          </a:p>
          <a:p>
            <a:r>
              <a:rPr lang="en-US" baseline="0" dirty="0" smtClean="0"/>
              <a:t>Set work in process limits for the various steps in the system</a:t>
            </a:r>
          </a:p>
          <a:p>
            <a:r>
              <a:rPr lang="en-US" baseline="0" dirty="0" smtClean="0"/>
              <a:t>Identify queues – handoffs between resources and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Pull, don’t </a:t>
            </a:r>
            <a:r>
              <a:rPr lang="en-US" dirty="0" smtClean="0"/>
              <a:t>push</a:t>
            </a:r>
          </a:p>
          <a:p>
            <a:r>
              <a:rPr lang="en-US" dirty="0" smtClean="0"/>
              <a:t>Read</a:t>
            </a:r>
            <a:r>
              <a:rPr lang="en-US" baseline="0" dirty="0" smtClean="0"/>
              <a:t> the kanban board from right to left</a:t>
            </a:r>
          </a:p>
          <a:p>
            <a:r>
              <a:rPr lang="en-US" baseline="0" dirty="0" smtClean="0"/>
              <a:t>Pull work into process when capacity is available (when Kanban signal is received)</a:t>
            </a:r>
            <a:endParaRPr lang="en-US" dirty="0" smtClean="0"/>
          </a:p>
          <a:p>
            <a:r>
              <a:rPr lang="en-US" dirty="0" smtClean="0"/>
              <a:t>(run kanban simulation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and </a:t>
            </a:r>
            <a:r>
              <a:rPr lang="en-US" dirty="0" smtClean="0"/>
              <a:t>improve: Kanban as a change management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mechanics of kanban are</a:t>
            </a:r>
            <a:r>
              <a:rPr lang="en-US" baseline="0" dirty="0" smtClean="0"/>
              <a:t> necessary but not </a:t>
            </a:r>
            <a:r>
              <a:rPr lang="en-US" baseline="0" dirty="0" smtClean="0"/>
              <a:t>sufficient</a:t>
            </a:r>
          </a:p>
          <a:p>
            <a:r>
              <a:rPr lang="en-US" baseline="0" dirty="0" smtClean="0"/>
              <a:t>Focusing on the kanban signal itself, or the simple mechanics of pull and limited WIP will miss out on a lot of opportunity for improvement</a:t>
            </a:r>
          </a:p>
          <a:p>
            <a:r>
              <a:rPr lang="en-US" baseline="0" dirty="0" smtClean="0"/>
              <a:t>Kanban is a thinking system – there is no prescriptive way to implement it. You must think for your team and circumstances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Old-school waterfall or phase-gate approach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Massive </a:t>
            </a:r>
            <a:r>
              <a:rPr lang="en-US" dirty="0" smtClean="0"/>
              <a:t>batch </a:t>
            </a:r>
            <a:r>
              <a:rPr lang="en-US" dirty="0" smtClean="0"/>
              <a:t>size of work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Excessive design up front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Carefully controlled handoffs of work, “tossing</a:t>
            </a:r>
            <a:r>
              <a:rPr lang="en-US" baseline="0" dirty="0" smtClean="0"/>
              <a:t> them over the fence”</a:t>
            </a:r>
            <a:endParaRPr lang="en-US" dirty="0" smtClean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115638-0AA8-4743-B04C-FACBE365DE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Time: the time it</a:t>
            </a:r>
            <a:r>
              <a:rPr lang="en-US" baseline="0" dirty="0" smtClean="0"/>
              <a:t> takes to get work item through a process. Macro and Micro view of cycle time</a:t>
            </a:r>
          </a:p>
          <a:p>
            <a:r>
              <a:rPr lang="en-US" baseline="0" dirty="0" smtClean="0"/>
              <a:t>Lead Time: time it takes from request for feature or functionality, to delivery of feature or functionality</a:t>
            </a:r>
          </a:p>
          <a:p>
            <a:r>
              <a:rPr lang="en-US" baseline="0" dirty="0" smtClean="0"/>
              <a:t>Production Rate: how often a task is completed</a:t>
            </a:r>
          </a:p>
          <a:p>
            <a:r>
              <a:rPr lang="en-US" baseline="0" dirty="0" smtClean="0"/>
              <a:t>Process Cycle Efficiency: Cycle Time (System Level) / Lead Time</a:t>
            </a:r>
          </a:p>
          <a:p>
            <a:r>
              <a:rPr lang="en-US" dirty="0" smtClean="0"/>
              <a:t>These are trailing indicators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lead time, not production rate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Reducing</a:t>
            </a:r>
            <a:r>
              <a:rPr lang="en-US" baseline="0" dirty="0" smtClean="0"/>
              <a:t> lead time leads to capability to increase production rate</a:t>
            </a:r>
          </a:p>
          <a:p>
            <a:r>
              <a:rPr lang="en-US" dirty="0" smtClean="0"/>
              <a:t>Can reduce lead time by increasing speed of cars – no additional infrastructure needed, just need people to drive faster</a:t>
            </a:r>
          </a:p>
          <a:p>
            <a:r>
              <a:rPr lang="en-US" baseline="0" dirty="0" smtClean="0"/>
              <a:t>Focusing on production rate will not reduce lead time, may cost more – have to build more capacity – more lanes on the highway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 WIP in</a:t>
            </a:r>
            <a:r>
              <a:rPr lang="en-US" baseline="0" dirty="0" smtClean="0"/>
              <a:t> system and current WIP in each step are leading indicators</a:t>
            </a:r>
          </a:p>
          <a:p>
            <a:r>
              <a:rPr lang="en-US" baseline="0" dirty="0" smtClean="0"/>
              <a:t>Remember: Step + Queue = WIP limit</a:t>
            </a:r>
          </a:p>
          <a:p>
            <a:r>
              <a:rPr lang="en-US" baseline="0" dirty="0" smtClean="0"/>
              <a:t>Identify the problems that are already occurring in this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leveling in software engineering: breakdown and rollup of work</a:t>
            </a:r>
          </a:p>
          <a:p>
            <a:r>
              <a:rPr lang="en-US" dirty="0" smtClean="0"/>
              <a:t>Iterative and incremental</a:t>
            </a:r>
          </a:p>
          <a:p>
            <a:r>
              <a:rPr lang="en-US" dirty="0" smtClean="0"/>
              <a:t>Facilitates rapid feedback at work item level</a:t>
            </a:r>
          </a:p>
          <a:p>
            <a:r>
              <a:rPr lang="en-US" dirty="0" smtClean="0"/>
              <a:t>Measure and monitor at all levels of breakdown / roll up – multi-tiered kanban boards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</a:t>
            </a:r>
            <a:r>
              <a:rPr lang="en-US" baseline="0" dirty="0" smtClean="0"/>
              <a:t> is not inherently evil</a:t>
            </a:r>
            <a:endParaRPr lang="en-US" dirty="0" smtClean="0"/>
          </a:p>
          <a:p>
            <a:r>
              <a:rPr lang="en-US" dirty="0" smtClean="0"/>
              <a:t>Every pull system needs</a:t>
            </a:r>
            <a:r>
              <a:rPr lang="en-US" baseline="0" dirty="0" smtClean="0"/>
              <a:t> a little push</a:t>
            </a:r>
          </a:p>
          <a:p>
            <a:r>
              <a:rPr lang="en-US" baseline="0" dirty="0" smtClean="0"/>
              <a:t>Customer pushes requirements onto us</a:t>
            </a:r>
          </a:p>
          <a:p>
            <a:r>
              <a:rPr lang="en-US" baseline="0" dirty="0" smtClean="0"/>
              <a:t>Scheduling work breakdown and work item design: pushing work items into backlog, ready to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for 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Large batches of work build up over time and across each</a:t>
            </a:r>
            <a:r>
              <a:rPr lang="en-US" baseline="0" dirty="0" smtClean="0"/>
              <a:t> phase</a:t>
            </a:r>
          </a:p>
          <a:p>
            <a:pPr eaLnBrk="1" hangingPunct="1"/>
            <a:r>
              <a:rPr lang="en-US" dirty="0" smtClean="0"/>
              <a:t>Each hand off adds more work for that</a:t>
            </a:r>
            <a:r>
              <a:rPr lang="en-US" baseline="0" dirty="0" smtClean="0"/>
              <a:t> team to handle, making it more likely that previous knowledge is lost</a:t>
            </a:r>
          </a:p>
          <a:p>
            <a:pPr eaLnBrk="1" hangingPunct="1"/>
            <a:r>
              <a:rPr lang="en-US" baseline="0" dirty="0" smtClean="0"/>
              <a:t>If even a small item was incorrect in the beginning stages, the covariance effect can be massive, causing 10 to 100 times the cost to fix in later phases</a:t>
            </a:r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3F9581-4A90-40CD-A033-9B66AC90120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Agile Manifesto got it </a:t>
            </a:r>
            <a:r>
              <a:rPr lang="en-US" dirty="0" smtClean="0"/>
              <a:t>right</a:t>
            </a:r>
          </a:p>
          <a:p>
            <a:pPr eaLnBrk="1" hangingPunct="1"/>
            <a:r>
              <a:rPr lang="en-US" dirty="0" smtClean="0"/>
              <a:t>“light-weight” processes, focused on rapid feedback and delivering</a:t>
            </a:r>
            <a:r>
              <a:rPr lang="en-US" baseline="0" dirty="0" smtClean="0"/>
              <a:t> small, valuable units of work in</a:t>
            </a:r>
          </a:p>
          <a:p>
            <a:pPr eaLnBrk="1" hangingPunct="1"/>
            <a:r>
              <a:rPr lang="en-US" baseline="0" dirty="0" smtClean="0"/>
              <a:t>Focus on working software and human relationships, etc, rather than excessive documentation and formal process, etc</a:t>
            </a:r>
          </a:p>
          <a:p>
            <a:pPr eaLnBrk="1" hangingPunct="1"/>
            <a:r>
              <a:rPr lang="en-US" baseline="0" dirty="0" smtClean="0"/>
              <a:t>Does not obviate the need for documentation and process – rather puts them into the correct light of ‘do they add value’</a:t>
            </a:r>
            <a:endParaRPr lang="en-US" dirty="0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9EAF4-5E2E-4BB5-B06B-F5B36E96AC10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Some agile manifestations</a:t>
            </a:r>
            <a:r>
              <a:rPr lang="en-US" baseline="0" dirty="0" smtClean="0"/>
              <a:t> got a few things a little bit off</a:t>
            </a:r>
            <a:endParaRPr lang="en-US" dirty="0" smtClean="0"/>
          </a:p>
          <a:p>
            <a:pPr eaLnBrk="1" hangingPunct="1"/>
            <a:r>
              <a:rPr lang="en-US" dirty="0" smtClean="0"/>
              <a:t>Iterative </a:t>
            </a:r>
            <a:r>
              <a:rPr lang="en-US" dirty="0" smtClean="0"/>
              <a:t>!= </a:t>
            </a:r>
            <a:r>
              <a:rPr lang="en-US" dirty="0" err="1" smtClean="0"/>
              <a:t>timebox</a:t>
            </a:r>
            <a:endParaRPr lang="en-US" dirty="0" smtClean="0"/>
          </a:p>
          <a:p>
            <a:pPr eaLnBrk="1" hangingPunct="1"/>
            <a:r>
              <a:rPr lang="en-US" dirty="0" smtClean="0"/>
              <a:t>not everything fits into a 2 week iteration or 1 month sprint</a:t>
            </a:r>
          </a:p>
          <a:p>
            <a:pPr eaLnBrk="1" hangingPunct="1"/>
            <a:r>
              <a:rPr lang="en-US" dirty="0" smtClean="0"/>
              <a:t>Rhythm and cadence can be complex when dealing with multiple aspects of the process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D684CD-C257-49B6-9245-0E3689108A01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customer’s needs will change</a:t>
            </a:r>
            <a:r>
              <a:rPr lang="en-US" baseline="0" dirty="0" smtClean="0"/>
              <a:t> </a:t>
            </a:r>
            <a:r>
              <a:rPr lang="en-US" baseline="0" dirty="0" smtClean="0"/>
              <a:t>without regard to time boxes</a:t>
            </a:r>
          </a:p>
          <a:p>
            <a:r>
              <a:rPr lang="en-US" baseline="0" dirty="0" smtClean="0"/>
              <a:t>With even a small change, schedules are thrown out the window and we scramble to catch </a:t>
            </a:r>
            <a:r>
              <a:rPr lang="en-US" baseline="0" dirty="0" smtClean="0"/>
              <a:t>up and re-plan</a:t>
            </a:r>
          </a:p>
          <a:p>
            <a:r>
              <a:rPr lang="en-US" baseline="0" dirty="0" smtClean="0"/>
              <a:t>Short iterations or sprint help to alleviate this, but can create additional problems in delivering valuable units of work</a:t>
            </a:r>
            <a:endParaRPr lang="en-US" baseline="0" dirty="0" smtClean="0"/>
          </a:p>
          <a:p>
            <a:r>
              <a:rPr lang="en-US" baseline="0" dirty="0" smtClean="0"/>
              <a:t>We (industry) seem to be stuck in reactionary mode instead of proactive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Suppliment</a:t>
            </a:r>
            <a:r>
              <a:rPr lang="en-US" dirty="0" smtClean="0"/>
              <a:t> agile</a:t>
            </a:r>
            <a:r>
              <a:rPr lang="en-US" baseline="0" dirty="0" smtClean="0"/>
              <a:t> manifesto and methodologies with Lean Thinking and Lean principles</a:t>
            </a:r>
            <a:endParaRPr lang="en-US" dirty="0" smtClean="0"/>
          </a:p>
          <a:p>
            <a:r>
              <a:rPr lang="en-US" dirty="0" smtClean="0"/>
              <a:t>Eliminate waste</a:t>
            </a:r>
          </a:p>
          <a:p>
            <a:r>
              <a:rPr lang="en-US" dirty="0" smtClean="0"/>
              <a:t>Respect for people</a:t>
            </a:r>
            <a:endParaRPr lang="en-US" dirty="0" smtClean="0"/>
          </a:p>
          <a:p>
            <a:r>
              <a:rPr lang="en-US" dirty="0" smtClean="0"/>
              <a:t>Continuous improvement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Systems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Standish Group’s CHAOS report reveals dramatic data about used features</a:t>
            </a:r>
          </a:p>
          <a:p>
            <a:r>
              <a:rPr lang="en-US" dirty="0" smtClean="0"/>
              <a:t>Single largest waste of time and effort in software development: working on features and functionality that are never used</a:t>
            </a:r>
          </a:p>
          <a:p>
            <a:r>
              <a:rPr lang="en-US" dirty="0" smtClean="0"/>
              <a:t>Take time from Never</a:t>
            </a:r>
            <a:r>
              <a:rPr lang="en-US" baseline="0" dirty="0" smtClean="0"/>
              <a:t> and Rarely features (58% of features) and convert that into cost savings and/or additional functionality that the customer needs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AF086-79FB-4C6A-B54C-BD78D7B86B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84C0-54B2-4BB4-947E-B4329C0CE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9EBDB-E93D-4F45-91C9-B976DCB9E87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6F164-2581-4951-AB48-0FB4D26C1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5E466-E6FC-448A-B638-042A73B5344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0A7B-F9CA-4C33-A3F7-58828377C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348FC-90E1-4A83-BDA3-58295E91A1F5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DCCB6-AFC3-4059-B0F5-ACAB7551C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21E8-8612-4169-B4A0-0F81CFBAD25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F1AF-FB81-426E-BF55-0E4B87EE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DAF-F55D-4733-BB0A-9372F4DC6BD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C1A3-2FD9-427B-9371-3B405ED71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CDF1-1606-4C82-ACA6-D21A611804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EF54F-2646-4A7B-ADAF-AD82CF1A4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1D245-EA5C-4149-A8A4-B3DE87951BC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ED9D9-2542-4635-A4F9-C45C12421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2C62F-6989-42D8-B27C-87F04E98FAC3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31054-A8D9-4D6A-B8BF-8D54664F9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F3C2-354C-42F7-A967-390A5364A36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0DFF9-480D-4B5F-AA5A-32BCA752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9B272-43AF-4AB6-89C3-766A339CF53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356-94BC-455F-AEAB-82053A53B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A84A9D-AC74-4BA8-B6C6-6F6B9BCEA724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581791-FFA2-4CA5-BCA9-4E3C3B5B6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itedwipsociety.org/" TargetMode="External"/><Relationship Id="rId7" Type="http://schemas.openxmlformats.org/officeDocument/2006/relationships/hyperlink" Target="http://blog.scottbellware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ppendieck.com/" TargetMode="External"/><Relationship Id="rId5" Type="http://schemas.openxmlformats.org/officeDocument/2006/relationships/hyperlink" Target="http://agilemanagement.net/" TargetMode="External"/><Relationship Id="rId4" Type="http://schemas.openxmlformats.org/officeDocument/2006/relationships/hyperlink" Target="http://finance.groups.yahoo.com/group/kanbandev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rickbailey.lostechies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clanea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6"/>
          <p:cNvSpPr txBox="1">
            <a:spLocks noChangeArrowheads="1"/>
          </p:cNvSpPr>
          <p:nvPr/>
        </p:nvSpPr>
        <p:spPr bwMode="auto">
          <a:xfrm>
            <a:off x="1997075" y="6091238"/>
            <a:ext cx="5149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Calibri" pitchFamily="34" charset="0"/>
              </a:rPr>
              <a:t>Balancing Work In Process And Capacity</a:t>
            </a:r>
          </a:p>
        </p:txBody>
      </p:sp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819150" y="95250"/>
            <a:ext cx="750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Calibri" pitchFamily="34" charset="0"/>
              </a:rPr>
              <a:t>Introducing Kanban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50" y="1496158"/>
            <a:ext cx="7415501" cy="4371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48214"/>
            <a:ext cx="7162800" cy="45615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529775" y="95250"/>
            <a:ext cx="40844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Tools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200" y="1517583"/>
            <a:ext cx="7191600" cy="48070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t="8807" b="8807"/>
          <a:stretch>
            <a:fillRect/>
          </a:stretch>
        </p:blipFill>
        <p:spPr bwMode="auto">
          <a:xfrm>
            <a:off x="990607" y="941674"/>
            <a:ext cx="7162787" cy="50781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3" name="Group 32"/>
          <p:cNvGrpSpPr/>
          <p:nvPr/>
        </p:nvGrpSpPr>
        <p:grpSpPr>
          <a:xfrm>
            <a:off x="2209800" y="1981200"/>
            <a:ext cx="4191000" cy="2971800"/>
            <a:chOff x="2057400" y="2057400"/>
            <a:chExt cx="4191000" cy="2971800"/>
          </a:xfrm>
        </p:grpSpPr>
        <p:sp>
          <p:nvSpPr>
            <p:cNvPr id="7" name="Rectangle 6"/>
            <p:cNvSpPr/>
            <p:nvPr/>
          </p:nvSpPr>
          <p:spPr>
            <a:xfrm>
              <a:off x="2057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819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200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43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43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6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86400" y="45720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finish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8" idx="3"/>
              <a:endCxn id="12" idx="1"/>
            </p:cNvCxnSpPr>
            <p:nvPr/>
          </p:nvCxnSpPr>
          <p:spPr>
            <a:xfrm>
              <a:off x="3962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11" idx="0"/>
            </p:cNvCxnSpPr>
            <p:nvPr/>
          </p:nvCxnSpPr>
          <p:spPr>
            <a:xfrm rot="5400000">
              <a:off x="3390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3" idx="1"/>
            </p:cNvCxnSpPr>
            <p:nvPr/>
          </p:nvCxnSpPr>
          <p:spPr>
            <a:xfrm>
              <a:off x="3962400" y="3124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3" idx="0"/>
            </p:cNvCxnSpPr>
            <p:nvPr/>
          </p:nvCxnSpPr>
          <p:spPr>
            <a:xfrm rot="5400000">
              <a:off x="4533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  <a:endCxn id="14" idx="0"/>
            </p:cNvCxnSpPr>
            <p:nvPr/>
          </p:nvCxnSpPr>
          <p:spPr>
            <a:xfrm rot="5400000">
              <a:off x="4533900" y="35433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  <a:endCxn id="15" idx="1"/>
            </p:cNvCxnSpPr>
            <p:nvPr/>
          </p:nvCxnSpPr>
          <p:spPr>
            <a:xfrm>
              <a:off x="5105400" y="3962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2"/>
              <a:endCxn id="16" idx="0"/>
            </p:cNvCxnSpPr>
            <p:nvPr/>
          </p:nvCxnSpPr>
          <p:spPr>
            <a:xfrm rot="5400000">
              <a:off x="5676900" y="43815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t="10035" b="6690"/>
          <a:stretch>
            <a:fillRect/>
          </a:stretch>
        </p:blipFill>
        <p:spPr bwMode="auto">
          <a:xfrm>
            <a:off x="876300" y="1104594"/>
            <a:ext cx="7391400" cy="46488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 l="-39245" r="-39245"/>
          <a:stretch>
            <a:fillRect/>
          </a:stretch>
        </p:blipFill>
        <p:spPr bwMode="auto">
          <a:xfrm>
            <a:off x="982704" y="1026064"/>
            <a:ext cx="7178592" cy="4805872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485900"/>
            <a:ext cx="7239000" cy="38862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35991" y="95250"/>
            <a:ext cx="807201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Pull Systems: Kanban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86840"/>
            <a:ext cx="7162800" cy="501396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95338"/>
            <a:ext cx="7162800" cy="44673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5110" y="938463"/>
            <a:ext cx="7393780" cy="49810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8153" y="1373004"/>
            <a:ext cx="7167694" cy="411199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43006"/>
            <a:ext cx="7162800" cy="537198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1622425" y="95250"/>
            <a:ext cx="589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alibri" pitchFamily="34" charset="0"/>
              </a:rPr>
              <a:t>Getting Started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890" y="1552074"/>
            <a:ext cx="7168220" cy="47725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18348"/>
            <a:ext cx="7162800" cy="522130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044542"/>
            <a:ext cx="7162799" cy="476891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32" y="1041434"/>
            <a:ext cx="7172137" cy="477513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7058" y="1371600"/>
            <a:ext cx="7149885" cy="5025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857746" y="95250"/>
            <a:ext cx="74285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Monitor &amp; Improve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051560"/>
            <a:ext cx="7391400" cy="480441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7316" y="1055671"/>
            <a:ext cx="7129368" cy="474665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7"/>
          <p:cNvGrpSpPr/>
          <p:nvPr/>
        </p:nvGrpSpPr>
        <p:grpSpPr>
          <a:xfrm>
            <a:off x="1066800" y="2438400"/>
            <a:ext cx="7010400" cy="1981200"/>
            <a:chOff x="1066800" y="2057400"/>
            <a:chExt cx="7010400" cy="1981200"/>
          </a:xfrm>
        </p:grpSpPr>
        <p:grpSp>
          <p:nvGrpSpPr>
            <p:cNvPr id="3" name="Group 7"/>
            <p:cNvGrpSpPr/>
            <p:nvPr/>
          </p:nvGrpSpPr>
          <p:grpSpPr>
            <a:xfrm>
              <a:off x="2209800" y="2057400"/>
              <a:ext cx="1066800" cy="1981200"/>
              <a:chOff x="1752600" y="2057400"/>
              <a:chExt cx="1066800" cy="1981200"/>
            </a:xfrm>
          </p:grpSpPr>
          <p:sp>
            <p:nvSpPr>
              <p:cNvPr id="37" name="Rectangle 3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1</a:t>
                </a:r>
                <a:endParaRPr lang="en-US" dirty="0"/>
              </a:p>
            </p:txBody>
          </p:sp>
          <p:sp>
            <p:nvSpPr>
              <p:cNvPr id="38" name="Rectangle 6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4" name="Group 8"/>
            <p:cNvGrpSpPr/>
            <p:nvPr/>
          </p:nvGrpSpPr>
          <p:grpSpPr>
            <a:xfrm>
              <a:off x="3429000" y="2057400"/>
              <a:ext cx="1066800" cy="1981200"/>
              <a:chOff x="1752600" y="2057400"/>
              <a:chExt cx="1066800" cy="19812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2</a:t>
                </a:r>
                <a:endParaRPr lang="en-US" sz="10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4648200" y="2057400"/>
              <a:ext cx="1066800" cy="1981200"/>
              <a:chOff x="1752600" y="2057400"/>
              <a:chExt cx="1066800" cy="19812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3</a:t>
                </a:r>
                <a:endParaRPr lang="en-US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5</a:t>
                </a:r>
                <a:endParaRPr lang="en-US" sz="10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5867400" y="2057400"/>
              <a:ext cx="1066800" cy="1981200"/>
              <a:chOff x="1752600" y="2057400"/>
              <a:chExt cx="1066800" cy="19812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4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28" name="Rectangle 21"/>
              <p:cNvSpPr/>
              <p:nvPr/>
            </p:nvSpPr>
            <p:spPr>
              <a:xfrm>
                <a:off x="1752600" y="2362200"/>
                <a:ext cx="1066800" cy="1676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/>
            <p:cNvGrpSpPr/>
            <p:nvPr/>
          </p:nvGrpSpPr>
          <p:grpSpPr>
            <a:xfrm>
              <a:off x="1066800" y="2362200"/>
              <a:ext cx="1066800" cy="1676400"/>
              <a:chOff x="381000" y="2362200"/>
              <a:chExt cx="1219200" cy="1676400"/>
            </a:xfrm>
          </p:grpSpPr>
          <p:grpSp>
            <p:nvGrpSpPr>
              <p:cNvPr id="8" name="Group 24"/>
              <p:cNvGrpSpPr/>
              <p:nvPr/>
            </p:nvGrpSpPr>
            <p:grpSpPr>
              <a:xfrm>
                <a:off x="457200" y="2438400"/>
                <a:ext cx="1066800" cy="1524000"/>
                <a:chOff x="1752600" y="2057400"/>
                <a:chExt cx="1066800" cy="15240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752600" y="2057400"/>
                  <a:ext cx="1066800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Input</a:t>
                  </a:r>
                  <a:endParaRPr lang="en-US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752600" y="2362200"/>
                  <a:ext cx="1066800" cy="1219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81000" y="2362200"/>
                <a:ext cx="1219200" cy="16764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42"/>
            <p:cNvGrpSpPr/>
            <p:nvPr/>
          </p:nvGrpSpPr>
          <p:grpSpPr>
            <a:xfrm>
              <a:off x="7010400" y="2362200"/>
              <a:ext cx="1066800" cy="1676400"/>
              <a:chOff x="7086600" y="2362200"/>
              <a:chExt cx="1219200" cy="1676400"/>
            </a:xfrm>
          </p:grpSpPr>
          <p:grpSp>
            <p:nvGrpSpPr>
              <p:cNvPr id="41" name="Group 24"/>
              <p:cNvGrpSpPr/>
              <p:nvPr/>
            </p:nvGrpSpPr>
            <p:grpSpPr>
              <a:xfrm>
                <a:off x="7162800" y="2438400"/>
                <a:ext cx="1066800" cy="1524000"/>
                <a:chOff x="1752600" y="2057400"/>
                <a:chExt cx="1066800" cy="1524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752600" y="2057400"/>
                  <a:ext cx="1066800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752600" y="2362200"/>
                  <a:ext cx="1066800" cy="1219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7086600" y="2362200"/>
                <a:ext cx="1219200" cy="16764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286000" y="24384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146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052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338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44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530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6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53000" y="2743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24400" y="2743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436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716177" y="2133600"/>
            <a:ext cx="5711647" cy="2438400"/>
            <a:chOff x="1553546" y="2057400"/>
            <a:chExt cx="5711647" cy="24384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657600" y="2971800"/>
              <a:ext cx="799307" cy="76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28281" y="3886200"/>
              <a:ext cx="428625" cy="381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09307" y="3886200"/>
              <a:ext cx="685800" cy="609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561307" y="3124200"/>
              <a:ext cx="1524000" cy="137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" name="Curved Connector 4"/>
            <p:cNvCxnSpPr>
              <a:stCxn id="4" idx="3"/>
              <a:endCxn id="25" idx="1"/>
            </p:cNvCxnSpPr>
            <p:nvPr/>
          </p:nvCxnSpPr>
          <p:spPr bwMode="auto">
            <a:xfrm flipV="1">
              <a:off x="3085307" y="3352800"/>
              <a:ext cx="572293" cy="4572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urved Connector 5"/>
            <p:cNvCxnSpPr>
              <a:stCxn id="4" idx="3"/>
              <a:endCxn id="26" idx="1"/>
            </p:cNvCxnSpPr>
            <p:nvPr/>
          </p:nvCxnSpPr>
          <p:spPr bwMode="auto">
            <a:xfrm>
              <a:off x="3085307" y="3810000"/>
              <a:ext cx="942974" cy="2667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hape 6"/>
            <p:cNvCxnSpPr>
              <a:stCxn id="4" idx="3"/>
              <a:endCxn id="43" idx="0"/>
            </p:cNvCxnSpPr>
            <p:nvPr/>
          </p:nvCxnSpPr>
          <p:spPr bwMode="auto">
            <a:xfrm flipV="1">
              <a:off x="3085307" y="3136670"/>
              <a:ext cx="1810931" cy="673330"/>
            </a:xfrm>
            <a:prstGeom prst="curvedConnector4">
              <a:avLst>
                <a:gd name="adj1" fmla="val 14813"/>
                <a:gd name="adj2" fmla="val 16074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hape 7"/>
            <p:cNvCxnSpPr>
              <a:stCxn id="4" idx="3"/>
            </p:cNvCxnSpPr>
            <p:nvPr/>
          </p:nvCxnSpPr>
          <p:spPr bwMode="auto">
            <a:xfrm>
              <a:off x="3085307" y="3810000"/>
              <a:ext cx="1866900" cy="685800"/>
            </a:xfrm>
            <a:prstGeom prst="curvedConnector4">
              <a:avLst>
                <a:gd name="adj1" fmla="val 28511"/>
                <a:gd name="adj2" fmla="val 14923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111"/>
            <p:cNvGrpSpPr>
              <a:grpSpLocks/>
            </p:cNvGrpSpPr>
            <p:nvPr/>
          </p:nvGrpSpPr>
          <p:grpSpPr bwMode="auto">
            <a:xfrm>
              <a:off x="5741193" y="2066538"/>
              <a:ext cx="1524000" cy="524260"/>
              <a:chOff x="3124494" y="1098218"/>
              <a:chExt cx="1523847" cy="524411"/>
            </a:xfrm>
          </p:grpSpPr>
          <p:sp>
            <p:nvSpPr>
              <p:cNvPr id="22" name="Right Brace 21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TextBox 113"/>
              <p:cNvSpPr txBox="1">
                <a:spLocks noChangeArrowheads="1"/>
              </p:cNvSpPr>
              <p:nvPr/>
            </p:nvSpPr>
            <p:spPr bwMode="auto">
              <a:xfrm>
                <a:off x="3146506" y="1098218"/>
                <a:ext cx="1500003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Work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Items (Tasks)</a:t>
                </a:r>
              </a:p>
            </p:txBody>
          </p:sp>
        </p:grpSp>
        <p:sp>
          <p:nvSpPr>
            <p:cNvPr id="43" name="Rectangle 42"/>
            <p:cNvSpPr/>
            <p:nvPr/>
          </p:nvSpPr>
          <p:spPr bwMode="auto">
            <a:xfrm>
              <a:off x="4610876" y="3136670"/>
              <a:ext cx="570724" cy="52093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111099" y="3266845"/>
              <a:ext cx="174625" cy="1746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6361924" y="2984270"/>
              <a:ext cx="458787" cy="457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896911" y="3136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830111" y="3517670"/>
              <a:ext cx="455613" cy="4556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361924" y="3517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742924" y="3517670"/>
              <a:ext cx="206375" cy="20637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cxnSp>
          <p:nvCxnSpPr>
            <p:cNvPr id="50" name="Curved Connector 49"/>
            <p:cNvCxnSpPr>
              <a:stCxn id="43" idx="3"/>
              <a:endCxn id="44" idx="1"/>
            </p:cNvCxnSpPr>
            <p:nvPr/>
          </p:nvCxnSpPr>
          <p:spPr bwMode="auto">
            <a:xfrm flipV="1">
              <a:off x="5181600" y="3354158"/>
              <a:ext cx="929499" cy="42977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3" idx="3"/>
              <a:endCxn id="47" idx="1"/>
            </p:cNvCxnSpPr>
            <p:nvPr/>
          </p:nvCxnSpPr>
          <p:spPr bwMode="auto">
            <a:xfrm>
              <a:off x="5181600" y="3397135"/>
              <a:ext cx="648511" cy="348342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hape 51"/>
            <p:cNvCxnSpPr>
              <a:stCxn id="43" idx="3"/>
              <a:endCxn id="45" idx="0"/>
            </p:cNvCxnSpPr>
            <p:nvPr/>
          </p:nvCxnSpPr>
          <p:spPr bwMode="auto">
            <a:xfrm flipV="1">
              <a:off x="5181600" y="2984270"/>
              <a:ext cx="1409718" cy="412865"/>
            </a:xfrm>
            <a:prstGeom prst="curvedConnector4">
              <a:avLst>
                <a:gd name="adj1" fmla="val 54440"/>
                <a:gd name="adj2" fmla="val 146329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hape 52"/>
            <p:cNvCxnSpPr>
              <a:stCxn id="43" idx="3"/>
              <a:endCxn id="48" idx="2"/>
            </p:cNvCxnSpPr>
            <p:nvPr/>
          </p:nvCxnSpPr>
          <p:spPr bwMode="auto">
            <a:xfrm>
              <a:off x="5181600" y="3397135"/>
              <a:ext cx="1332724" cy="425335"/>
            </a:xfrm>
            <a:prstGeom prst="curvedConnector4">
              <a:avLst>
                <a:gd name="adj1" fmla="val 22578"/>
                <a:gd name="adj2" fmla="val 17787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hape 53"/>
            <p:cNvCxnSpPr>
              <a:stCxn id="43" idx="3"/>
              <a:endCxn id="49" idx="2"/>
            </p:cNvCxnSpPr>
            <p:nvPr/>
          </p:nvCxnSpPr>
          <p:spPr bwMode="auto">
            <a:xfrm>
              <a:off x="5181600" y="3397135"/>
              <a:ext cx="1664512" cy="326910"/>
            </a:xfrm>
            <a:prstGeom prst="curvedConnector4">
              <a:avLst>
                <a:gd name="adj1" fmla="val 10463"/>
                <a:gd name="adj2" fmla="val 278388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hape 54"/>
            <p:cNvCxnSpPr>
              <a:stCxn id="43" idx="3"/>
              <a:endCxn id="46" idx="0"/>
            </p:cNvCxnSpPr>
            <p:nvPr/>
          </p:nvCxnSpPr>
          <p:spPr bwMode="auto">
            <a:xfrm flipV="1">
              <a:off x="5181600" y="3136670"/>
              <a:ext cx="1867711" cy="260465"/>
            </a:xfrm>
            <a:prstGeom prst="curvedConnector4">
              <a:avLst>
                <a:gd name="adj1" fmla="val 25937"/>
                <a:gd name="adj2" fmla="val 28090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7" name="Group 111"/>
            <p:cNvGrpSpPr>
              <a:grpSpLocks/>
            </p:cNvGrpSpPr>
            <p:nvPr/>
          </p:nvGrpSpPr>
          <p:grpSpPr bwMode="auto">
            <a:xfrm>
              <a:off x="3323255" y="2066540"/>
              <a:ext cx="2194832" cy="524260"/>
              <a:chOff x="2790181" y="1098218"/>
              <a:chExt cx="2194610" cy="524411"/>
            </a:xfrm>
          </p:grpSpPr>
          <p:sp>
            <p:nvSpPr>
              <p:cNvPr id="88" name="Right Brace 87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TextBox 113"/>
              <p:cNvSpPr txBox="1">
                <a:spLocks noChangeArrowheads="1"/>
              </p:cNvSpPr>
              <p:nvPr/>
            </p:nvSpPr>
            <p:spPr bwMode="auto">
              <a:xfrm>
                <a:off x="2790181" y="1098218"/>
                <a:ext cx="2194610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 Story / MMF / Use Case</a:t>
                </a:r>
              </a:p>
            </p:txBody>
          </p:sp>
        </p:grpSp>
        <p:grpSp>
          <p:nvGrpSpPr>
            <p:cNvPr id="90" name="Group 111"/>
            <p:cNvGrpSpPr>
              <a:grpSpLocks/>
            </p:cNvGrpSpPr>
            <p:nvPr/>
          </p:nvGrpSpPr>
          <p:grpSpPr bwMode="auto">
            <a:xfrm>
              <a:off x="1553546" y="2057400"/>
              <a:ext cx="1524001" cy="524260"/>
              <a:chOff x="3124494" y="1098218"/>
              <a:chExt cx="1523847" cy="524411"/>
            </a:xfrm>
          </p:grpSpPr>
          <p:sp>
            <p:nvSpPr>
              <p:cNvPr id="91" name="Right Brace 90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TextBox 113"/>
              <p:cNvSpPr txBox="1">
                <a:spLocks noChangeArrowheads="1"/>
              </p:cNvSpPr>
              <p:nvPr/>
            </p:nvSpPr>
            <p:spPr bwMode="auto">
              <a:xfrm>
                <a:off x="3228675" y="1098218"/>
                <a:ext cx="1327474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Feature Request</a:t>
                </a: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35117"/>
            <a:ext cx="7162800" cy="478776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56047"/>
            <a:ext cx="7162800" cy="514590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90600" y="1295400"/>
            <a:ext cx="7162800" cy="5257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95250"/>
            <a:ext cx="9143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Additional Resources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1828800"/>
            <a:ext cx="7162800" cy="4191000"/>
          </a:xfrm>
        </p:spPr>
        <p:txBody>
          <a:bodyPr/>
          <a:lstStyle/>
          <a:p>
            <a:r>
              <a:rPr lang="en-US" sz="1800" b="1" dirty="0" smtClean="0"/>
              <a:t>Limited WIP Society:</a:t>
            </a:r>
            <a:r>
              <a:rPr lang="en-US" sz="1800" dirty="0" smtClean="0"/>
              <a:t> resources for kanban &amp; pull systems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3"/>
              </a:rPr>
              <a:t>http://www.limitedwipsociety.org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err="1" smtClean="0"/>
              <a:t>KanbanDev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smtClean="0"/>
              <a:t>u</a:t>
            </a:r>
            <a:r>
              <a:rPr lang="en-US" sz="1800" dirty="0" smtClean="0"/>
              <a:t>ser group / mailing list 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 smtClean="0">
                <a:hlinkClick r:id="rId4"/>
              </a:rPr>
              <a:t>://finance.groups.yahoo.com/group/kanbandev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David Anderson:</a:t>
            </a:r>
            <a:r>
              <a:rPr lang="en-US" sz="1800" dirty="0" smtClean="0"/>
              <a:t> Kanban </a:t>
            </a:r>
            <a:r>
              <a:rPr lang="en-US" sz="1800" dirty="0" smtClean="0"/>
              <a:t>i</a:t>
            </a:r>
            <a:r>
              <a:rPr lang="en-US" sz="1800" dirty="0" smtClean="0"/>
              <a:t>n software development industry leader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5"/>
              </a:rPr>
              <a:t>http://agilemanagement.net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Tom &amp; Mary </a:t>
            </a:r>
            <a:r>
              <a:rPr lang="en-US" sz="1800" b="1" dirty="0" err="1" smtClean="0"/>
              <a:t>Poppendieck</a:t>
            </a:r>
            <a:r>
              <a:rPr lang="en-US" sz="1800" b="1" dirty="0" smtClean="0"/>
              <a:t>:</a:t>
            </a:r>
            <a:r>
              <a:rPr lang="en-US" sz="1800" dirty="0" smtClean="0"/>
              <a:t> lean software development experts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 </a:t>
            </a:r>
            <a:r>
              <a:rPr lang="en-US" sz="1800" dirty="0" smtClean="0">
                <a:hlinkClick r:id="rId6"/>
              </a:rPr>
              <a:t>http://www.poppendieck.com</a:t>
            </a:r>
            <a:r>
              <a:rPr lang="en-US" sz="1800" dirty="0" smtClean="0">
                <a:hlinkClick r:id="rId6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Scott Bellware:</a:t>
            </a:r>
            <a:r>
              <a:rPr lang="en-US" sz="1800" dirty="0" smtClean="0"/>
              <a:t> </a:t>
            </a:r>
            <a:r>
              <a:rPr lang="en-US" sz="1800" dirty="0" smtClean="0"/>
              <a:t>lean software development </a:t>
            </a:r>
            <a:r>
              <a:rPr lang="en-US" sz="1800" dirty="0" smtClean="0"/>
              <a:t>expert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 </a:t>
            </a:r>
            <a:r>
              <a:rPr lang="en-US" sz="1800" dirty="0" smtClean="0">
                <a:hlinkClick r:id="rId7"/>
              </a:rPr>
              <a:t>http://blog.scottbellware.com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95250"/>
            <a:ext cx="9143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About Me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1295400"/>
            <a:ext cx="7162800" cy="5257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1905000"/>
            <a:ext cx="7162800" cy="4114800"/>
          </a:xfrm>
        </p:spPr>
        <p:txBody>
          <a:bodyPr/>
          <a:lstStyle/>
          <a:p>
            <a:r>
              <a:rPr lang="en-US" sz="1800" b="1" dirty="0" smtClean="0"/>
              <a:t>Contact Me: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Twitter: @</a:t>
            </a:r>
            <a:r>
              <a:rPr lang="en-US" sz="1800" dirty="0" err="1" smtClean="0"/>
              <a:t>derickbailey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Email: derick@derickbailey.com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Blogging With </a:t>
            </a:r>
            <a:r>
              <a:rPr lang="en-US" sz="1800" b="1" dirty="0" err="1" smtClean="0"/>
              <a:t>LosTechies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3"/>
              </a:rPr>
              <a:t>http://derickbailey.lostechies.com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Current Employer:</a:t>
            </a:r>
            <a:r>
              <a:rPr lang="en-US" sz="1800" dirty="0" smtClean="0"/>
              <a:t> McLane Advanced Technologies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4"/>
              </a:rPr>
              <a:t>http://mclaneat.com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</a:t>
            </a:r>
          </a:p>
          <a:p>
            <a:r>
              <a:rPr lang="en-US" sz="1800" b="1" dirty="0" smtClean="0"/>
              <a:t>About Me: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Sr. Architect, Software Engineer, Lean / Agile Coach</a:t>
            </a:r>
            <a:br>
              <a:rPr lang="en-US" sz="1800" dirty="0" smtClean="0"/>
            </a:br>
            <a:r>
              <a:rPr lang="en-US" sz="1800" dirty="0" smtClean="0"/>
              <a:t>	12+ years professional software development experience</a:t>
            </a:r>
            <a:br>
              <a:rPr lang="en-US" sz="1800" dirty="0" smtClean="0"/>
            </a:br>
            <a:r>
              <a:rPr lang="en-US" sz="1800" dirty="0" smtClean="0"/>
              <a:t>	20+ years writing code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33" y="723900"/>
            <a:ext cx="7421935" cy="541020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647700"/>
            <a:ext cx="7416800" cy="55626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99" name="Group 7"/>
          <p:cNvGrpSpPr>
            <a:grpSpLocks/>
          </p:cNvGrpSpPr>
          <p:nvPr/>
        </p:nvGrpSpPr>
        <p:grpSpPr bwMode="auto">
          <a:xfrm>
            <a:off x="2667000" y="2967038"/>
            <a:ext cx="3810000" cy="923925"/>
            <a:chOff x="2667000" y="2967335"/>
            <a:chExt cx="3810000" cy="923330"/>
          </a:xfrm>
        </p:grpSpPr>
        <p:sp>
          <p:nvSpPr>
            <p:cNvPr id="6" name="Rounded Rectangle 5"/>
            <p:cNvSpPr/>
            <p:nvPr/>
          </p:nvSpPr>
          <p:spPr>
            <a:xfrm>
              <a:off x="2667000" y="2972094"/>
              <a:ext cx="3810000" cy="91381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" name="Rectangle 2"/>
            <p:cNvSpPr>
              <a:spLocks noChangeArrowheads="1"/>
            </p:cNvSpPr>
            <p:nvPr/>
          </p:nvSpPr>
          <p:spPr bwMode="auto">
            <a:xfrm>
              <a:off x="2705100" y="2967335"/>
              <a:ext cx="37338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We are uncovering better ways of developing software by doing it and helping others do it.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89" y="942173"/>
            <a:ext cx="7470311" cy="49736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891" y="966838"/>
            <a:ext cx="7396218" cy="492432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94825" y="95250"/>
            <a:ext cx="53543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Thinking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72928"/>
            <a:ext cx="7162800" cy="45992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8385" y="1104901"/>
            <a:ext cx="7147231" cy="464819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99055" y="5544979"/>
            <a:ext cx="2545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Source: Standish Group CHAOS Study</a:t>
            </a:r>
            <a:endParaRPr lang="en-US" sz="1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1348</Words>
  <Application>Microsoft Office PowerPoint</Application>
  <PresentationFormat>On-screen Show (4:3)</PresentationFormat>
  <Paragraphs>180</Paragraphs>
  <Slides>38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McLane Advanced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Derick E. Bailey</dc:creator>
  <cp:lastModifiedBy>Derick E. Bailey</cp:lastModifiedBy>
  <cp:revision>240</cp:revision>
  <dcterms:created xsi:type="dcterms:W3CDTF">2009-08-31T18:15:20Z</dcterms:created>
  <dcterms:modified xsi:type="dcterms:W3CDTF">2009-09-09T18:59:34Z</dcterms:modified>
</cp:coreProperties>
</file>